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Black"/>
      <p:regular r:id="rId15"/>
    </p:embeddedFont>
    <p:embeddedFont>
      <p:font typeface="Montserrat Black"/>
      <p:regular r:id="rId16"/>
    </p:embeddedFont>
    <p:embeddedFont>
      <p:font typeface="Inconsolata"/>
      <p:regular r:id="rId17"/>
    </p:embeddedFont>
    <p:embeddedFont>
      <p:font typeface="Inconsolata"/>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88626"/>
            <a:ext cx="7556421" cy="2934653"/>
          </a:xfrm>
          <a:prstGeom prst="rect">
            <a:avLst/>
          </a:prstGeom>
          <a:noFill/>
          <a:ln/>
        </p:spPr>
        <p:txBody>
          <a:bodyPr wrap="square" lIns="0" tIns="0" rIns="0" bIns="0" rtlCol="0" anchor="t"/>
          <a:lstStyle/>
          <a:p>
            <a:pPr indent="0" marL="0">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Estructura de una Tesis de Investigación</a:t>
            </a:r>
            <a:endParaRPr lang="en-US" sz="6150" dirty="0"/>
          </a:p>
        </p:txBody>
      </p:sp>
      <p:sp>
        <p:nvSpPr>
          <p:cNvPr id="4" name="Text 1"/>
          <p:cNvSpPr/>
          <p:nvPr/>
        </p:nvSpPr>
        <p:spPr>
          <a:xfrm>
            <a:off x="6280190" y="4663440"/>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Esta presentación detalla la estructura fundamental de una tesis de investigación, abarcando los elementos clave que componen un trabajo académico riguroso. Desde la contextualización del problema hasta las técnicas de análisis de datos, exploraremos cada componente esencial para desarrollar una investigación sólida y bien fundamentada.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0445" y="552093"/>
            <a:ext cx="5003483" cy="625316"/>
          </a:xfrm>
          <a:prstGeom prst="rect">
            <a:avLst/>
          </a:prstGeom>
          <a:noFill/>
          <a:ln/>
        </p:spPr>
        <p:txBody>
          <a:bodyPr wrap="none" lIns="0" tIns="0" rIns="0" bIns="0" rtlCol="0" anchor="t"/>
          <a:lstStyle/>
          <a:p>
            <a:pPr indent="0" marL="0">
              <a:lnSpc>
                <a:spcPts val="4900"/>
              </a:lnSpc>
              <a:buNone/>
            </a:pPr>
            <a:r>
              <a:rPr lang="en-US" sz="3900" b="1" dirty="0">
                <a:solidFill>
                  <a:srgbClr val="151617"/>
                </a:solidFill>
                <a:latin typeface="Montserrat Black" pitchFamily="34" charset="0"/>
                <a:ea typeface="Montserrat Black" pitchFamily="34" charset="-122"/>
                <a:cs typeface="Montserrat Black" pitchFamily="34" charset="-120"/>
              </a:rPr>
              <a:t>El Problema</a:t>
            </a:r>
            <a:endParaRPr lang="en-US" sz="3900" dirty="0"/>
          </a:p>
        </p:txBody>
      </p:sp>
      <p:sp>
        <p:nvSpPr>
          <p:cNvPr id="3" name="Shape 1"/>
          <p:cNvSpPr/>
          <p:nvPr/>
        </p:nvSpPr>
        <p:spPr>
          <a:xfrm>
            <a:off x="989171" y="1577578"/>
            <a:ext cx="22860" cy="6099810"/>
          </a:xfrm>
          <a:prstGeom prst="roundRect">
            <a:avLst>
              <a:gd name="adj" fmla="val 40000"/>
            </a:avLst>
          </a:prstGeom>
          <a:solidFill>
            <a:srgbClr val="000000">
              <a:alpha val="8000"/>
            </a:srgbClr>
          </a:solidFill>
          <a:ln/>
        </p:spPr>
      </p:sp>
      <p:sp>
        <p:nvSpPr>
          <p:cNvPr id="4" name="Shape 2"/>
          <p:cNvSpPr/>
          <p:nvPr/>
        </p:nvSpPr>
        <p:spPr>
          <a:xfrm>
            <a:off x="1202888" y="2016442"/>
            <a:ext cx="700445" cy="22860"/>
          </a:xfrm>
          <a:prstGeom prst="roundRect">
            <a:avLst>
              <a:gd name="adj" fmla="val 40000"/>
            </a:avLst>
          </a:prstGeom>
          <a:solidFill>
            <a:srgbClr val="151617"/>
          </a:solidFill>
          <a:ln/>
        </p:spPr>
      </p:sp>
      <p:sp>
        <p:nvSpPr>
          <p:cNvPr id="5" name="Shape 3"/>
          <p:cNvSpPr/>
          <p:nvPr/>
        </p:nvSpPr>
        <p:spPr>
          <a:xfrm>
            <a:off x="775454" y="1802725"/>
            <a:ext cx="450294" cy="450294"/>
          </a:xfrm>
          <a:prstGeom prst="roundRect">
            <a:avLst>
              <a:gd name="adj" fmla="val 2031"/>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6" name="Text 4"/>
          <p:cNvSpPr/>
          <p:nvPr/>
        </p:nvSpPr>
        <p:spPr>
          <a:xfrm>
            <a:off x="937855" y="1877735"/>
            <a:ext cx="125492" cy="300157"/>
          </a:xfrm>
          <a:prstGeom prst="rect">
            <a:avLst/>
          </a:prstGeom>
          <a:noFill/>
          <a:ln/>
        </p:spPr>
        <p:txBody>
          <a:bodyPr wrap="none" lIns="0" tIns="0" rIns="0" bIns="0" rtlCol="0" anchor="t"/>
          <a:lstStyle/>
          <a:p>
            <a:pPr algn="ctr" indent="0" marL="0">
              <a:lnSpc>
                <a:spcPts val="2350"/>
              </a:lnSpc>
              <a:buNone/>
            </a:pPr>
            <a:r>
              <a:rPr lang="en-US" sz="2350" b="1" dirty="0">
                <a:solidFill>
                  <a:srgbClr val="151617"/>
                </a:solidFill>
                <a:latin typeface="Montserrat Black" pitchFamily="34" charset="0"/>
                <a:ea typeface="Montserrat Black" pitchFamily="34" charset="-122"/>
                <a:cs typeface="Montserrat Black" pitchFamily="34" charset="-120"/>
              </a:rPr>
              <a:t>1</a:t>
            </a:r>
            <a:endParaRPr lang="en-US" sz="2350" dirty="0"/>
          </a:p>
        </p:txBody>
      </p:sp>
      <p:sp>
        <p:nvSpPr>
          <p:cNvPr id="7" name="Text 5"/>
          <p:cNvSpPr/>
          <p:nvPr/>
        </p:nvSpPr>
        <p:spPr>
          <a:xfrm>
            <a:off x="2101334" y="1777603"/>
            <a:ext cx="4691182" cy="312658"/>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1.1 Contextualización del Problema</a:t>
            </a:r>
            <a:endParaRPr lang="en-US" sz="1950" dirty="0"/>
          </a:p>
        </p:txBody>
      </p:sp>
      <p:sp>
        <p:nvSpPr>
          <p:cNvPr id="8" name="Text 6"/>
          <p:cNvSpPr/>
          <p:nvPr/>
        </p:nvSpPr>
        <p:spPr>
          <a:xfrm>
            <a:off x="2101334" y="2210276"/>
            <a:ext cx="11828621" cy="960477"/>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Descripción del entorno: Presenta una visión general del contexto en el que se desarrolla el problema. - Identificación del problema: Explica claramente cuál es el problema que se va a investigar. Incluye antecedentes históricos, datos relevantes y el estado actual del tema.</a:t>
            </a:r>
            <a:endParaRPr lang="en-US" sz="1550" dirty="0"/>
          </a:p>
        </p:txBody>
      </p:sp>
      <p:sp>
        <p:nvSpPr>
          <p:cNvPr id="9" name="Shape 7"/>
          <p:cNvSpPr/>
          <p:nvPr/>
        </p:nvSpPr>
        <p:spPr>
          <a:xfrm>
            <a:off x="1202888" y="4009668"/>
            <a:ext cx="700445" cy="22860"/>
          </a:xfrm>
          <a:prstGeom prst="roundRect">
            <a:avLst>
              <a:gd name="adj" fmla="val 40000"/>
            </a:avLst>
          </a:prstGeom>
          <a:solidFill>
            <a:srgbClr val="151617"/>
          </a:solidFill>
          <a:ln/>
        </p:spPr>
      </p:sp>
      <p:sp>
        <p:nvSpPr>
          <p:cNvPr id="10" name="Shape 8"/>
          <p:cNvSpPr/>
          <p:nvPr/>
        </p:nvSpPr>
        <p:spPr>
          <a:xfrm>
            <a:off x="775454" y="3795951"/>
            <a:ext cx="450294" cy="450294"/>
          </a:xfrm>
          <a:prstGeom prst="roundRect">
            <a:avLst>
              <a:gd name="adj" fmla="val 2031"/>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11" name="Text 9"/>
          <p:cNvSpPr/>
          <p:nvPr/>
        </p:nvSpPr>
        <p:spPr>
          <a:xfrm>
            <a:off x="909280" y="3870960"/>
            <a:ext cx="182523" cy="300157"/>
          </a:xfrm>
          <a:prstGeom prst="rect">
            <a:avLst/>
          </a:prstGeom>
          <a:noFill/>
          <a:ln/>
        </p:spPr>
        <p:txBody>
          <a:bodyPr wrap="none" lIns="0" tIns="0" rIns="0" bIns="0" rtlCol="0" anchor="t"/>
          <a:lstStyle/>
          <a:p>
            <a:pPr algn="ctr" indent="0" marL="0">
              <a:lnSpc>
                <a:spcPts val="2350"/>
              </a:lnSpc>
              <a:buNone/>
            </a:pPr>
            <a:r>
              <a:rPr lang="en-US" sz="2350" b="1" dirty="0">
                <a:solidFill>
                  <a:srgbClr val="151617"/>
                </a:solidFill>
                <a:latin typeface="Montserrat Black" pitchFamily="34" charset="0"/>
                <a:ea typeface="Montserrat Black" pitchFamily="34" charset="-122"/>
                <a:cs typeface="Montserrat Black" pitchFamily="34" charset="-120"/>
              </a:rPr>
              <a:t>2</a:t>
            </a:r>
            <a:endParaRPr lang="en-US" sz="2350" dirty="0"/>
          </a:p>
        </p:txBody>
      </p:sp>
      <p:sp>
        <p:nvSpPr>
          <p:cNvPr id="12" name="Text 10"/>
          <p:cNvSpPr/>
          <p:nvPr/>
        </p:nvSpPr>
        <p:spPr>
          <a:xfrm>
            <a:off x="2101334" y="3770828"/>
            <a:ext cx="4353163" cy="312658"/>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1.2 Objetivos de la Investigación</a:t>
            </a:r>
            <a:endParaRPr lang="en-US" sz="1950" dirty="0"/>
          </a:p>
        </p:txBody>
      </p:sp>
      <p:sp>
        <p:nvSpPr>
          <p:cNvPr id="13" name="Text 11"/>
          <p:cNvSpPr/>
          <p:nvPr/>
        </p:nvSpPr>
        <p:spPr>
          <a:xfrm>
            <a:off x="2101334" y="4203502"/>
            <a:ext cx="11828621" cy="960477"/>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Objetivo general: Define de manera clara y precisa el objetivo principal de la investigación. - Objetivos específicos: Detalla los objetivos particulares que permitirán alcanzar el objetivo general. Deben ser medibles y alcanzables.</a:t>
            </a:r>
            <a:endParaRPr lang="en-US" sz="1550" dirty="0"/>
          </a:p>
        </p:txBody>
      </p:sp>
      <p:sp>
        <p:nvSpPr>
          <p:cNvPr id="14" name="Shape 12"/>
          <p:cNvSpPr/>
          <p:nvPr/>
        </p:nvSpPr>
        <p:spPr>
          <a:xfrm>
            <a:off x="1202888" y="6002893"/>
            <a:ext cx="700445" cy="22860"/>
          </a:xfrm>
          <a:prstGeom prst="roundRect">
            <a:avLst>
              <a:gd name="adj" fmla="val 40000"/>
            </a:avLst>
          </a:prstGeom>
          <a:solidFill>
            <a:srgbClr val="151617"/>
          </a:solidFill>
          <a:ln/>
        </p:spPr>
      </p:sp>
      <p:sp>
        <p:nvSpPr>
          <p:cNvPr id="15" name="Shape 13"/>
          <p:cNvSpPr/>
          <p:nvPr/>
        </p:nvSpPr>
        <p:spPr>
          <a:xfrm>
            <a:off x="775454" y="5789176"/>
            <a:ext cx="450294" cy="450294"/>
          </a:xfrm>
          <a:prstGeom prst="roundRect">
            <a:avLst>
              <a:gd name="adj" fmla="val 2031"/>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16" name="Text 14"/>
          <p:cNvSpPr/>
          <p:nvPr/>
        </p:nvSpPr>
        <p:spPr>
          <a:xfrm>
            <a:off x="908447" y="5864185"/>
            <a:ext cx="184309" cy="300157"/>
          </a:xfrm>
          <a:prstGeom prst="rect">
            <a:avLst/>
          </a:prstGeom>
          <a:noFill/>
          <a:ln/>
        </p:spPr>
        <p:txBody>
          <a:bodyPr wrap="none" lIns="0" tIns="0" rIns="0" bIns="0" rtlCol="0" anchor="t"/>
          <a:lstStyle/>
          <a:p>
            <a:pPr algn="ctr" indent="0" marL="0">
              <a:lnSpc>
                <a:spcPts val="2350"/>
              </a:lnSpc>
              <a:buNone/>
            </a:pPr>
            <a:r>
              <a:rPr lang="en-US" sz="2350" b="1" dirty="0">
                <a:solidFill>
                  <a:srgbClr val="151617"/>
                </a:solidFill>
                <a:latin typeface="Montserrat Black" pitchFamily="34" charset="0"/>
                <a:ea typeface="Montserrat Black" pitchFamily="34" charset="-122"/>
                <a:cs typeface="Montserrat Black" pitchFamily="34" charset="-120"/>
              </a:rPr>
              <a:t>3</a:t>
            </a:r>
            <a:endParaRPr lang="en-US" sz="2350" dirty="0"/>
          </a:p>
        </p:txBody>
      </p:sp>
      <p:sp>
        <p:nvSpPr>
          <p:cNvPr id="17" name="Text 15"/>
          <p:cNvSpPr/>
          <p:nvPr/>
        </p:nvSpPr>
        <p:spPr>
          <a:xfrm>
            <a:off x="2101334" y="5764054"/>
            <a:ext cx="4804172" cy="312658"/>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1.3 Justificación de la Investigación</a:t>
            </a:r>
            <a:endParaRPr lang="en-US" sz="1950" dirty="0"/>
          </a:p>
        </p:txBody>
      </p:sp>
      <p:sp>
        <p:nvSpPr>
          <p:cNvPr id="18" name="Text 16"/>
          <p:cNvSpPr/>
          <p:nvPr/>
        </p:nvSpPr>
        <p:spPr>
          <a:xfrm>
            <a:off x="2101334" y="6196727"/>
            <a:ext cx="11828621" cy="1280636"/>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Relevancia: Explica la importancia de la investigación en el contexto académico, social, económico o político. - Contribución: Señala cómo el estudio contribuirá al conocimiento existente o resolverá problemas específicos. - Viabilidad: Argumenta por qué la investigación es factible en términos de recursos, tiempo y acceso a la información necesaria.</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88350"/>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Marco Referencial</a:t>
            </a:r>
            <a:endParaRPr lang="en-US" sz="4450" dirty="0"/>
          </a:p>
        </p:txBody>
      </p:sp>
      <p:sp>
        <p:nvSpPr>
          <p:cNvPr id="3" name="Text 1"/>
          <p:cNvSpPr/>
          <p:nvPr/>
        </p:nvSpPr>
        <p:spPr>
          <a:xfrm>
            <a:off x="793790" y="2364105"/>
            <a:ext cx="3978116" cy="708660"/>
          </a:xfrm>
          <a:prstGeom prst="rect">
            <a:avLst/>
          </a:prstGeom>
          <a:noFill/>
          <a:ln/>
        </p:spPr>
        <p:txBody>
          <a:bodyPr wrap="squar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2.1 Antecedentes de la Investigación</a:t>
            </a:r>
            <a:endParaRPr lang="en-US" sz="2200" dirty="0"/>
          </a:p>
        </p:txBody>
      </p:sp>
      <p:sp>
        <p:nvSpPr>
          <p:cNvPr id="4" name="Text 2"/>
          <p:cNvSpPr/>
          <p:nvPr/>
        </p:nvSpPr>
        <p:spPr>
          <a:xfrm>
            <a:off x="793790" y="3299579"/>
            <a:ext cx="3978116" cy="3266123"/>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Investigaciones previas: Detalla estudios anteriores relevantes al tema de la investigación, destacando sus se relacionan con tu problema. - Vacíos de conocimiento: Identifica áreas que no han sido suficientemente exploradas y cómo la investigación contribuirá a llenar esos vacíos.</a:t>
            </a:r>
            <a:endParaRPr lang="en-US" sz="1750" dirty="0"/>
          </a:p>
        </p:txBody>
      </p:sp>
      <p:sp>
        <p:nvSpPr>
          <p:cNvPr id="5" name="Text 3"/>
          <p:cNvSpPr/>
          <p:nvPr/>
        </p:nvSpPr>
        <p:spPr>
          <a:xfrm>
            <a:off x="5332928" y="236410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2.2 Bases Teóricas</a:t>
            </a:r>
            <a:endParaRPr lang="en-US" sz="2200" dirty="0"/>
          </a:p>
        </p:txBody>
      </p:sp>
      <p:sp>
        <p:nvSpPr>
          <p:cNvPr id="6" name="Text 4"/>
          <p:cNvSpPr/>
          <p:nvPr/>
        </p:nvSpPr>
        <p:spPr>
          <a:xfrm>
            <a:off x="5332928" y="2945249"/>
            <a:ext cx="3978116" cy="399192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Teorías y modelos: Explica las principales teorías y modelos que sustentan la investigación. Describe cómo estos marcos teóricos ayudarán a interpretar los datos y resultados. - Autores y conceptos clave: Presenta a los autores y conceptos más relevantes para el estudio, asegurando una comprensión clara de las bases conceptuales de la investigación.</a:t>
            </a:r>
            <a:endParaRPr lang="en-US" sz="1750" dirty="0"/>
          </a:p>
        </p:txBody>
      </p:sp>
      <p:sp>
        <p:nvSpPr>
          <p:cNvPr id="7" name="Text 5"/>
          <p:cNvSpPr/>
          <p:nvPr/>
        </p:nvSpPr>
        <p:spPr>
          <a:xfrm>
            <a:off x="9872067" y="2364105"/>
            <a:ext cx="3730347"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2.3 Sistema de Variables</a:t>
            </a:r>
            <a:endParaRPr lang="en-US" sz="2200" dirty="0"/>
          </a:p>
        </p:txBody>
      </p:sp>
      <p:sp>
        <p:nvSpPr>
          <p:cNvPr id="8" name="Text 6"/>
          <p:cNvSpPr/>
          <p:nvPr/>
        </p:nvSpPr>
        <p:spPr>
          <a:xfrm>
            <a:off x="9872067" y="2945249"/>
            <a:ext cx="3978116" cy="3629025"/>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Definición de variables: Identifica y define las variables principales del estudio. Se deben clasificar en variables independientes, dependientes y de control según corresponda. - Relación entre variables: Explica cómo interactúan las variables en la investigación y las hipótesis que se proponen.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2085" y="1049536"/>
            <a:ext cx="7712631" cy="1278017"/>
          </a:xfrm>
          <a:prstGeom prst="rect">
            <a:avLst/>
          </a:prstGeom>
          <a:noFill/>
          <a:ln/>
        </p:spPr>
        <p:txBody>
          <a:bodyPr wrap="square" lIns="0" tIns="0" rIns="0" bIns="0" rtlCol="0" anchor="t"/>
          <a:lstStyle/>
          <a:p>
            <a:pPr indent="0" marL="0">
              <a:lnSpc>
                <a:spcPts val="5000"/>
              </a:lnSpc>
              <a:buNone/>
            </a:pPr>
            <a:r>
              <a:rPr lang="en-US" sz="4000" b="1" dirty="0">
                <a:solidFill>
                  <a:srgbClr val="151617"/>
                </a:solidFill>
                <a:latin typeface="Montserrat Black" pitchFamily="34" charset="0"/>
                <a:ea typeface="Montserrat Black" pitchFamily="34" charset="-122"/>
                <a:cs typeface="Montserrat Black" pitchFamily="34" charset="-120"/>
              </a:rPr>
              <a:t>Definición de Términos Básicos</a:t>
            </a:r>
            <a:endParaRPr lang="en-US" sz="4000" dirty="0"/>
          </a:p>
        </p:txBody>
      </p:sp>
      <p:sp>
        <p:nvSpPr>
          <p:cNvPr id="4" name="Shape 1"/>
          <p:cNvSpPr/>
          <p:nvPr/>
        </p:nvSpPr>
        <p:spPr>
          <a:xfrm>
            <a:off x="6202085" y="2634258"/>
            <a:ext cx="3754160" cy="2166818"/>
          </a:xfrm>
          <a:prstGeom prst="roundRect">
            <a:avLst>
              <a:gd name="adj" fmla="val 422"/>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5" name="Text 2"/>
          <p:cNvSpPr/>
          <p:nvPr/>
        </p:nvSpPr>
        <p:spPr>
          <a:xfrm>
            <a:off x="6414135" y="2846308"/>
            <a:ext cx="2556034" cy="319445"/>
          </a:xfrm>
          <a:prstGeom prst="rect">
            <a:avLst/>
          </a:prstGeom>
          <a:noFill/>
          <a:ln/>
        </p:spPr>
        <p:txBody>
          <a:bodyPr wrap="none" lIns="0" tIns="0" rIns="0" bIns="0" rtlCol="0" anchor="t"/>
          <a:lstStyle/>
          <a:p>
            <a:pPr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Glosario</a:t>
            </a:r>
            <a:endParaRPr lang="en-US" sz="2000" dirty="0"/>
          </a:p>
        </p:txBody>
      </p:sp>
      <p:sp>
        <p:nvSpPr>
          <p:cNvPr id="6" name="Text 3"/>
          <p:cNvSpPr/>
          <p:nvPr/>
        </p:nvSpPr>
        <p:spPr>
          <a:xfrm>
            <a:off x="6414135" y="3288387"/>
            <a:ext cx="3330059" cy="981194"/>
          </a:xfrm>
          <a:prstGeom prst="rect">
            <a:avLst/>
          </a:prstGeom>
          <a:noFill/>
          <a:ln/>
        </p:spPr>
        <p:txBody>
          <a:bodyPr wrap="square" lIns="0" tIns="0" rIns="0" bIns="0" rtlCol="0" anchor="t"/>
          <a:lstStyle/>
          <a:p>
            <a:pPr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Proporciona definiciones claras y concisas de los términos clave que se utilizarán en la tesis.</a:t>
            </a:r>
            <a:endParaRPr lang="en-US" sz="1600" dirty="0"/>
          </a:p>
        </p:txBody>
      </p:sp>
      <p:sp>
        <p:nvSpPr>
          <p:cNvPr id="7" name="Shape 4"/>
          <p:cNvSpPr/>
          <p:nvPr/>
        </p:nvSpPr>
        <p:spPr>
          <a:xfrm>
            <a:off x="10160675" y="2634258"/>
            <a:ext cx="3754160" cy="2166818"/>
          </a:xfrm>
          <a:prstGeom prst="roundRect">
            <a:avLst>
              <a:gd name="adj" fmla="val 422"/>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8" name="Text 5"/>
          <p:cNvSpPr/>
          <p:nvPr/>
        </p:nvSpPr>
        <p:spPr>
          <a:xfrm>
            <a:off x="10372725" y="2846308"/>
            <a:ext cx="3330059" cy="638889"/>
          </a:xfrm>
          <a:prstGeom prst="rect">
            <a:avLst/>
          </a:prstGeom>
          <a:noFill/>
          <a:ln/>
        </p:spPr>
        <p:txBody>
          <a:bodyPr wrap="square" lIns="0" tIns="0" rIns="0" bIns="0" rtlCol="0" anchor="t"/>
          <a:lstStyle/>
          <a:p>
            <a:pPr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Importancia del Glosario</a:t>
            </a:r>
            <a:endParaRPr lang="en-US" sz="2000" dirty="0"/>
          </a:p>
        </p:txBody>
      </p:sp>
      <p:sp>
        <p:nvSpPr>
          <p:cNvPr id="9" name="Text 6"/>
          <p:cNvSpPr/>
          <p:nvPr/>
        </p:nvSpPr>
        <p:spPr>
          <a:xfrm>
            <a:off x="10372725" y="3607832"/>
            <a:ext cx="3330059" cy="981194"/>
          </a:xfrm>
          <a:prstGeom prst="rect">
            <a:avLst/>
          </a:prstGeom>
          <a:noFill/>
          <a:ln/>
        </p:spPr>
        <p:txBody>
          <a:bodyPr wrap="square" lIns="0" tIns="0" rIns="0" bIns="0" rtlCol="0" anchor="t"/>
          <a:lstStyle/>
          <a:p>
            <a:pPr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Asegura una comprensión uniforme de los conceptos utilizados en la investigación.</a:t>
            </a:r>
            <a:endParaRPr lang="en-US" sz="1600" dirty="0"/>
          </a:p>
        </p:txBody>
      </p:sp>
      <p:sp>
        <p:nvSpPr>
          <p:cNvPr id="10" name="Shape 7"/>
          <p:cNvSpPr/>
          <p:nvPr/>
        </p:nvSpPr>
        <p:spPr>
          <a:xfrm>
            <a:off x="6202085" y="5005507"/>
            <a:ext cx="3754160" cy="2174438"/>
          </a:xfrm>
          <a:prstGeom prst="roundRect">
            <a:avLst>
              <a:gd name="adj" fmla="val 42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11" name="Text 8"/>
          <p:cNvSpPr/>
          <p:nvPr/>
        </p:nvSpPr>
        <p:spPr>
          <a:xfrm>
            <a:off x="6414135" y="5217557"/>
            <a:ext cx="3119080" cy="319445"/>
          </a:xfrm>
          <a:prstGeom prst="rect">
            <a:avLst/>
          </a:prstGeom>
          <a:noFill/>
          <a:ln/>
        </p:spPr>
        <p:txBody>
          <a:bodyPr wrap="none" lIns="0" tIns="0" rIns="0" bIns="0" rtlCol="0" anchor="t"/>
          <a:lstStyle/>
          <a:p>
            <a:pPr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Selección de Términos</a:t>
            </a:r>
            <a:endParaRPr lang="en-US" sz="2000" dirty="0"/>
          </a:p>
        </p:txBody>
      </p:sp>
      <p:sp>
        <p:nvSpPr>
          <p:cNvPr id="12" name="Text 9"/>
          <p:cNvSpPr/>
          <p:nvPr/>
        </p:nvSpPr>
        <p:spPr>
          <a:xfrm>
            <a:off x="6414135" y="5659636"/>
            <a:ext cx="3330059" cy="1308259"/>
          </a:xfrm>
          <a:prstGeom prst="rect">
            <a:avLst/>
          </a:prstGeom>
          <a:noFill/>
          <a:ln/>
        </p:spPr>
        <p:txBody>
          <a:bodyPr wrap="square" lIns="0" tIns="0" rIns="0" bIns="0" rtlCol="0" anchor="t"/>
          <a:lstStyle/>
          <a:p>
            <a:pPr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Incluye términos específicos del campo de estudio y aquellos que puedan ser ambiguos o tener múltiples interpretaciones.</a:t>
            </a:r>
            <a:endParaRPr lang="en-US" sz="1600" dirty="0"/>
          </a:p>
        </p:txBody>
      </p:sp>
      <p:sp>
        <p:nvSpPr>
          <p:cNvPr id="13" name="Shape 10"/>
          <p:cNvSpPr/>
          <p:nvPr/>
        </p:nvSpPr>
        <p:spPr>
          <a:xfrm>
            <a:off x="10160675" y="5005507"/>
            <a:ext cx="3754160" cy="2174438"/>
          </a:xfrm>
          <a:prstGeom prst="roundRect">
            <a:avLst>
              <a:gd name="adj" fmla="val 421"/>
            </a:avLst>
          </a:prstGeom>
          <a:solidFill>
            <a:srgbClr val="F8ECE4"/>
          </a:solidFill>
          <a:ln w="7620">
            <a:solidFill>
              <a:srgbClr val="151617"/>
            </a:solidFill>
            <a:prstDash val="solid"/>
          </a:ln>
          <a:effectLst>
            <a:outerShdw sx="100000" sy="100000" kx="0" ky="0" algn="bl" rotWithShape="0" blurRad="0" dist="19050" dir="2700000">
              <a:srgbClr val="151617">
                <a:alpha val="100000"/>
              </a:srgbClr>
            </a:outerShdw>
          </a:effectLst>
        </p:spPr>
      </p:sp>
      <p:sp>
        <p:nvSpPr>
          <p:cNvPr id="14" name="Text 11"/>
          <p:cNvSpPr/>
          <p:nvPr/>
        </p:nvSpPr>
        <p:spPr>
          <a:xfrm>
            <a:off x="10372725" y="5217557"/>
            <a:ext cx="2556034" cy="319445"/>
          </a:xfrm>
          <a:prstGeom prst="rect">
            <a:avLst/>
          </a:prstGeom>
          <a:noFill/>
          <a:ln/>
        </p:spPr>
        <p:txBody>
          <a:bodyPr wrap="none" lIns="0" tIns="0" rIns="0" bIns="0" rtlCol="0" anchor="t"/>
          <a:lstStyle/>
          <a:p>
            <a:pPr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Formato</a:t>
            </a:r>
            <a:endParaRPr lang="en-US" sz="2000" dirty="0"/>
          </a:p>
        </p:txBody>
      </p:sp>
      <p:sp>
        <p:nvSpPr>
          <p:cNvPr id="15" name="Text 12"/>
          <p:cNvSpPr/>
          <p:nvPr/>
        </p:nvSpPr>
        <p:spPr>
          <a:xfrm>
            <a:off x="10372725" y="5659636"/>
            <a:ext cx="3330059" cy="1308259"/>
          </a:xfrm>
          <a:prstGeom prst="rect">
            <a:avLst/>
          </a:prstGeom>
          <a:noFill/>
          <a:ln/>
        </p:spPr>
        <p:txBody>
          <a:bodyPr wrap="square" lIns="0" tIns="0" rIns="0" bIns="0" rtlCol="0" anchor="t"/>
          <a:lstStyle/>
          <a:p>
            <a:pPr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Presenta los términos en orden alfabético con definiciones concisas y referencias si es necesario.</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23279"/>
          </a:xfrm>
          <a:prstGeom prst="rect">
            <a:avLst/>
          </a:prstGeom>
        </p:spPr>
      </p:pic>
      <p:sp>
        <p:nvSpPr>
          <p:cNvPr id="3" name="Text 0"/>
          <p:cNvSpPr/>
          <p:nvPr/>
        </p:nvSpPr>
        <p:spPr>
          <a:xfrm>
            <a:off x="678418" y="3112175"/>
            <a:ext cx="5366385" cy="605790"/>
          </a:xfrm>
          <a:prstGeom prst="rect">
            <a:avLst/>
          </a:prstGeom>
          <a:noFill/>
          <a:ln/>
        </p:spPr>
        <p:txBody>
          <a:bodyPr wrap="none" lIns="0" tIns="0" rIns="0" bIns="0" rtlCol="0" anchor="t"/>
          <a:lstStyle/>
          <a:p>
            <a:pPr indent="0" marL="0">
              <a:lnSpc>
                <a:spcPts val="4750"/>
              </a:lnSpc>
              <a:buNone/>
            </a:pPr>
            <a:r>
              <a:rPr lang="en-US" sz="3800" b="1" dirty="0">
                <a:solidFill>
                  <a:srgbClr val="151617"/>
                </a:solidFill>
                <a:latin typeface="Montserrat Black" pitchFamily="34" charset="0"/>
                <a:ea typeface="Montserrat Black" pitchFamily="34" charset="-122"/>
                <a:cs typeface="Montserrat Black" pitchFamily="34" charset="-120"/>
              </a:rPr>
              <a:t>Marco Metodológico</a:t>
            </a:r>
            <a:endParaRPr lang="en-US" sz="3800" dirty="0"/>
          </a:p>
        </p:txBody>
      </p:sp>
      <p:pic>
        <p:nvPicPr>
          <p:cNvPr id="4" name="Image 1" descr="preencoded.png">    </p:cNvPr>
          <p:cNvPicPr>
            <a:picLocks noChangeAspect="1"/>
          </p:cNvPicPr>
          <p:nvPr/>
        </p:nvPicPr>
        <p:blipFill>
          <a:blip r:embed="rId2"/>
          <a:stretch>
            <a:fillRect/>
          </a:stretch>
        </p:blipFill>
        <p:spPr>
          <a:xfrm>
            <a:off x="678418" y="4008715"/>
            <a:ext cx="4424482" cy="775454"/>
          </a:xfrm>
          <a:prstGeom prst="rect">
            <a:avLst/>
          </a:prstGeom>
        </p:spPr>
      </p:pic>
      <p:sp>
        <p:nvSpPr>
          <p:cNvPr id="5" name="Text 1"/>
          <p:cNvSpPr/>
          <p:nvPr/>
        </p:nvSpPr>
        <p:spPr>
          <a:xfrm>
            <a:off x="872252" y="5074920"/>
            <a:ext cx="4036814" cy="605552"/>
          </a:xfrm>
          <a:prstGeom prst="rect">
            <a:avLst/>
          </a:prstGeom>
          <a:noFill/>
          <a:ln/>
        </p:spPr>
        <p:txBody>
          <a:bodyPr wrap="square" lIns="0" tIns="0" rIns="0" bIns="0" rtlCol="0" anchor="t"/>
          <a:lstStyle/>
          <a:p>
            <a:pPr algn="l" indent="0" marL="0">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3.1 Modalidad de la Investigación</a:t>
            </a:r>
            <a:endParaRPr lang="en-US" sz="1900" dirty="0"/>
          </a:p>
        </p:txBody>
      </p:sp>
      <p:sp>
        <p:nvSpPr>
          <p:cNvPr id="6" name="Text 2"/>
          <p:cNvSpPr/>
          <p:nvPr/>
        </p:nvSpPr>
        <p:spPr>
          <a:xfrm>
            <a:off x="872252" y="5796677"/>
            <a:ext cx="4036814" cy="1550194"/>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 Descripción: Explica el enfoque general de la investigación. Puede ser cualitativa, cuantitativa o mixta, dependiendo de la naturaleza del problema y los objetivos.</a:t>
            </a:r>
            <a:endParaRPr lang="en-US" sz="1500" dirty="0"/>
          </a:p>
        </p:txBody>
      </p:sp>
      <p:pic>
        <p:nvPicPr>
          <p:cNvPr id="7" name="Image 2" descr="preencoded.png">    </p:cNvPr>
          <p:cNvPicPr>
            <a:picLocks noChangeAspect="1"/>
          </p:cNvPicPr>
          <p:nvPr/>
        </p:nvPicPr>
        <p:blipFill>
          <a:blip r:embed="rId3"/>
          <a:stretch>
            <a:fillRect/>
          </a:stretch>
        </p:blipFill>
        <p:spPr>
          <a:xfrm>
            <a:off x="5102900" y="4008715"/>
            <a:ext cx="4424482" cy="775454"/>
          </a:xfrm>
          <a:prstGeom prst="rect">
            <a:avLst/>
          </a:prstGeom>
        </p:spPr>
      </p:pic>
      <p:sp>
        <p:nvSpPr>
          <p:cNvPr id="8" name="Text 3"/>
          <p:cNvSpPr/>
          <p:nvPr/>
        </p:nvSpPr>
        <p:spPr>
          <a:xfrm>
            <a:off x="5296733" y="5074920"/>
            <a:ext cx="3272909" cy="302776"/>
          </a:xfrm>
          <a:prstGeom prst="rect">
            <a:avLst/>
          </a:prstGeom>
          <a:noFill/>
          <a:ln/>
        </p:spPr>
        <p:txBody>
          <a:bodyPr wrap="none" lIns="0" tIns="0" rIns="0" bIns="0" rtlCol="0" anchor="t"/>
          <a:lstStyle/>
          <a:p>
            <a:pPr algn="l" indent="0" marL="0">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3.2 Tipo de Investigación</a:t>
            </a:r>
            <a:endParaRPr lang="en-US" sz="1900" dirty="0"/>
          </a:p>
        </p:txBody>
      </p:sp>
      <p:sp>
        <p:nvSpPr>
          <p:cNvPr id="9" name="Text 4"/>
          <p:cNvSpPr/>
          <p:nvPr/>
        </p:nvSpPr>
        <p:spPr>
          <a:xfrm>
            <a:off x="5296733" y="5493901"/>
            <a:ext cx="4036814" cy="1550194"/>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 Clasificación: Definir el tipo específico de investigación que se realizará. Puede ser exploratoria, descriptiva, explicativa, correlacional, experimental, entre otras.</a:t>
            </a:r>
            <a:endParaRPr lang="en-US" sz="1500" dirty="0"/>
          </a:p>
        </p:txBody>
      </p:sp>
      <p:pic>
        <p:nvPicPr>
          <p:cNvPr id="10" name="Image 3" descr="preencoded.png">    </p:cNvPr>
          <p:cNvPicPr>
            <a:picLocks noChangeAspect="1"/>
          </p:cNvPicPr>
          <p:nvPr/>
        </p:nvPicPr>
        <p:blipFill>
          <a:blip r:embed="rId4"/>
          <a:stretch>
            <a:fillRect/>
          </a:stretch>
        </p:blipFill>
        <p:spPr>
          <a:xfrm>
            <a:off x="9527381" y="4008715"/>
            <a:ext cx="4424482" cy="775454"/>
          </a:xfrm>
          <a:prstGeom prst="rect">
            <a:avLst/>
          </a:prstGeom>
        </p:spPr>
      </p:pic>
      <p:sp>
        <p:nvSpPr>
          <p:cNvPr id="11" name="Text 5"/>
          <p:cNvSpPr/>
          <p:nvPr/>
        </p:nvSpPr>
        <p:spPr>
          <a:xfrm>
            <a:off x="9721215" y="5074920"/>
            <a:ext cx="4036814" cy="605552"/>
          </a:xfrm>
          <a:prstGeom prst="rect">
            <a:avLst/>
          </a:prstGeom>
          <a:noFill/>
          <a:ln/>
        </p:spPr>
        <p:txBody>
          <a:bodyPr wrap="square" lIns="0" tIns="0" rIns="0" bIns="0" rtlCol="0" anchor="t"/>
          <a:lstStyle/>
          <a:p>
            <a:pPr algn="l" indent="0" marL="0">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3.3 Procedimiento de la Investigación</a:t>
            </a:r>
            <a:endParaRPr lang="en-US" sz="1900" dirty="0"/>
          </a:p>
        </p:txBody>
      </p:sp>
      <p:sp>
        <p:nvSpPr>
          <p:cNvPr id="12" name="Text 6"/>
          <p:cNvSpPr/>
          <p:nvPr/>
        </p:nvSpPr>
        <p:spPr>
          <a:xfrm>
            <a:off x="9721215" y="5796677"/>
            <a:ext cx="4036814" cy="1550194"/>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 Pasos y etapas: Se describen detalladamente los pasos que se seguirán en el desarrollo de la investigación, desde la planificación hasta la ejecución y análisis de datos.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4839"/>
          </a:xfrm>
          <a:prstGeom prst="rect">
            <a:avLst/>
          </a:prstGeom>
        </p:spPr>
      </p:pic>
      <p:sp>
        <p:nvSpPr>
          <p:cNvPr id="3" name="Text 0"/>
          <p:cNvSpPr/>
          <p:nvPr/>
        </p:nvSpPr>
        <p:spPr>
          <a:xfrm>
            <a:off x="6230660" y="584716"/>
            <a:ext cx="7655481" cy="1328976"/>
          </a:xfrm>
          <a:prstGeom prst="rect">
            <a:avLst/>
          </a:prstGeom>
          <a:noFill/>
          <a:ln/>
        </p:spPr>
        <p:txBody>
          <a:bodyPr wrap="square" lIns="0" tIns="0" rIns="0" bIns="0" rtlCol="0" anchor="t"/>
          <a:lstStyle/>
          <a:p>
            <a:pPr indent="0" marL="0">
              <a:lnSpc>
                <a:spcPts val="5200"/>
              </a:lnSpc>
              <a:buNone/>
            </a:pPr>
            <a:r>
              <a:rPr lang="en-US" sz="4150" b="1" dirty="0">
                <a:solidFill>
                  <a:srgbClr val="151617"/>
                </a:solidFill>
                <a:latin typeface="Montserrat Black" pitchFamily="34" charset="0"/>
                <a:ea typeface="Montserrat Black" pitchFamily="34" charset="-122"/>
                <a:cs typeface="Montserrat Black" pitchFamily="34" charset="-120"/>
              </a:rPr>
              <a:t>Operacionalización de la Variable</a:t>
            </a:r>
            <a:endParaRPr lang="en-US" sz="4150" dirty="0"/>
          </a:p>
        </p:txBody>
      </p:sp>
      <p:sp>
        <p:nvSpPr>
          <p:cNvPr id="4" name="Shape 1"/>
          <p:cNvSpPr/>
          <p:nvPr/>
        </p:nvSpPr>
        <p:spPr>
          <a:xfrm>
            <a:off x="6230660" y="2232660"/>
            <a:ext cx="7655481" cy="3477458"/>
          </a:xfrm>
          <a:prstGeom prst="roundRect">
            <a:avLst>
              <a:gd name="adj" fmla="val 263"/>
            </a:avLst>
          </a:prstGeom>
          <a:noFill/>
          <a:ln w="7620">
            <a:solidFill>
              <a:srgbClr val="000000">
                <a:alpha val="8000"/>
              </a:srgbClr>
            </a:solidFill>
            <a:prstDash val="solid"/>
          </a:ln>
        </p:spPr>
      </p:sp>
      <p:sp>
        <p:nvSpPr>
          <p:cNvPr id="5" name="Shape 2"/>
          <p:cNvSpPr/>
          <p:nvPr/>
        </p:nvSpPr>
        <p:spPr>
          <a:xfrm>
            <a:off x="6238280" y="2240280"/>
            <a:ext cx="7640241" cy="610433"/>
          </a:xfrm>
          <a:prstGeom prst="rect">
            <a:avLst/>
          </a:prstGeom>
          <a:solidFill>
            <a:srgbClr val="FFFFFF">
              <a:alpha val="4000"/>
            </a:srgbClr>
          </a:solidFill>
          <a:ln/>
        </p:spPr>
      </p:sp>
      <p:sp>
        <p:nvSpPr>
          <p:cNvPr id="6" name="Text 3"/>
          <p:cNvSpPr/>
          <p:nvPr/>
        </p:nvSpPr>
        <p:spPr>
          <a:xfrm>
            <a:off x="6451163" y="2375416"/>
            <a:ext cx="148089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Variable</a:t>
            </a:r>
            <a:endParaRPr lang="en-US" sz="1650" dirty="0"/>
          </a:p>
        </p:txBody>
      </p:sp>
      <p:sp>
        <p:nvSpPr>
          <p:cNvPr id="7" name="Text 4"/>
          <p:cNvSpPr/>
          <p:nvPr/>
        </p:nvSpPr>
        <p:spPr>
          <a:xfrm>
            <a:off x="8364974" y="2375416"/>
            <a:ext cx="147708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Dimensión</a:t>
            </a:r>
            <a:endParaRPr lang="en-US" sz="1650" dirty="0"/>
          </a:p>
        </p:txBody>
      </p:sp>
      <p:sp>
        <p:nvSpPr>
          <p:cNvPr id="8" name="Text 5"/>
          <p:cNvSpPr/>
          <p:nvPr/>
        </p:nvSpPr>
        <p:spPr>
          <a:xfrm>
            <a:off x="10274975" y="2375416"/>
            <a:ext cx="147708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Indicador</a:t>
            </a:r>
            <a:endParaRPr lang="en-US" sz="1650" dirty="0"/>
          </a:p>
        </p:txBody>
      </p:sp>
      <p:sp>
        <p:nvSpPr>
          <p:cNvPr id="9" name="Text 6"/>
          <p:cNvSpPr/>
          <p:nvPr/>
        </p:nvSpPr>
        <p:spPr>
          <a:xfrm>
            <a:off x="12184975" y="2375416"/>
            <a:ext cx="148089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Instrumento</a:t>
            </a:r>
            <a:endParaRPr lang="en-US" sz="1650" dirty="0"/>
          </a:p>
        </p:txBody>
      </p:sp>
      <p:sp>
        <p:nvSpPr>
          <p:cNvPr id="10" name="Shape 7"/>
          <p:cNvSpPr/>
          <p:nvPr/>
        </p:nvSpPr>
        <p:spPr>
          <a:xfrm>
            <a:off x="6238280" y="2850713"/>
            <a:ext cx="7640241" cy="950595"/>
          </a:xfrm>
          <a:prstGeom prst="rect">
            <a:avLst/>
          </a:prstGeom>
          <a:solidFill>
            <a:srgbClr val="000000">
              <a:alpha val="4000"/>
            </a:srgbClr>
          </a:solidFill>
          <a:ln/>
        </p:spPr>
      </p:sp>
      <p:sp>
        <p:nvSpPr>
          <p:cNvPr id="11" name="Text 8"/>
          <p:cNvSpPr/>
          <p:nvPr/>
        </p:nvSpPr>
        <p:spPr>
          <a:xfrm>
            <a:off x="6451163" y="2985849"/>
            <a:ext cx="148089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Variable 1</a:t>
            </a:r>
            <a:endParaRPr lang="en-US" sz="1650" dirty="0"/>
          </a:p>
        </p:txBody>
      </p:sp>
      <p:sp>
        <p:nvSpPr>
          <p:cNvPr id="12" name="Text 9"/>
          <p:cNvSpPr/>
          <p:nvPr/>
        </p:nvSpPr>
        <p:spPr>
          <a:xfrm>
            <a:off x="8364974" y="2985849"/>
            <a:ext cx="147708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Dimensión 1.1</a:t>
            </a:r>
            <a:endParaRPr lang="en-US" sz="1650" dirty="0"/>
          </a:p>
        </p:txBody>
      </p:sp>
      <p:sp>
        <p:nvSpPr>
          <p:cNvPr id="13" name="Text 10"/>
          <p:cNvSpPr/>
          <p:nvPr/>
        </p:nvSpPr>
        <p:spPr>
          <a:xfrm>
            <a:off x="10274975" y="2985849"/>
            <a:ext cx="1477089" cy="680323"/>
          </a:xfrm>
          <a:prstGeom prst="rect">
            <a:avLst/>
          </a:prstGeom>
          <a:noFill/>
          <a:ln/>
        </p:spPr>
        <p:txBody>
          <a:bodyPr wrap="squar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Indicador 1.1.1</a:t>
            </a:r>
            <a:endParaRPr lang="en-US" sz="1650" dirty="0"/>
          </a:p>
        </p:txBody>
      </p:sp>
      <p:sp>
        <p:nvSpPr>
          <p:cNvPr id="14" name="Text 11"/>
          <p:cNvSpPr/>
          <p:nvPr/>
        </p:nvSpPr>
        <p:spPr>
          <a:xfrm>
            <a:off x="12184975" y="2985849"/>
            <a:ext cx="148089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Cuestionario</a:t>
            </a:r>
            <a:endParaRPr lang="en-US" sz="1650" dirty="0"/>
          </a:p>
        </p:txBody>
      </p:sp>
      <p:sp>
        <p:nvSpPr>
          <p:cNvPr id="15" name="Shape 12"/>
          <p:cNvSpPr/>
          <p:nvPr/>
        </p:nvSpPr>
        <p:spPr>
          <a:xfrm>
            <a:off x="6238280" y="3801308"/>
            <a:ext cx="7640241" cy="950595"/>
          </a:xfrm>
          <a:prstGeom prst="rect">
            <a:avLst/>
          </a:prstGeom>
          <a:solidFill>
            <a:srgbClr val="FFFFFF">
              <a:alpha val="4000"/>
            </a:srgbClr>
          </a:solidFill>
          <a:ln/>
        </p:spPr>
      </p:sp>
      <p:sp>
        <p:nvSpPr>
          <p:cNvPr id="16" name="Text 13"/>
          <p:cNvSpPr/>
          <p:nvPr/>
        </p:nvSpPr>
        <p:spPr>
          <a:xfrm>
            <a:off x="6451163" y="3936444"/>
            <a:ext cx="148089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Variable 2</a:t>
            </a:r>
            <a:endParaRPr lang="en-US" sz="1650" dirty="0"/>
          </a:p>
        </p:txBody>
      </p:sp>
      <p:sp>
        <p:nvSpPr>
          <p:cNvPr id="17" name="Text 14"/>
          <p:cNvSpPr/>
          <p:nvPr/>
        </p:nvSpPr>
        <p:spPr>
          <a:xfrm>
            <a:off x="8364974" y="3936444"/>
            <a:ext cx="147708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Dimensión 2.1</a:t>
            </a:r>
            <a:endParaRPr lang="en-US" sz="1650" dirty="0"/>
          </a:p>
        </p:txBody>
      </p:sp>
      <p:sp>
        <p:nvSpPr>
          <p:cNvPr id="18" name="Text 15"/>
          <p:cNvSpPr/>
          <p:nvPr/>
        </p:nvSpPr>
        <p:spPr>
          <a:xfrm>
            <a:off x="10274975" y="3936444"/>
            <a:ext cx="1477089" cy="680323"/>
          </a:xfrm>
          <a:prstGeom prst="rect">
            <a:avLst/>
          </a:prstGeom>
          <a:noFill/>
          <a:ln/>
        </p:spPr>
        <p:txBody>
          <a:bodyPr wrap="squar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Indicador 2.1.1</a:t>
            </a:r>
            <a:endParaRPr lang="en-US" sz="1650" dirty="0"/>
          </a:p>
        </p:txBody>
      </p:sp>
      <p:sp>
        <p:nvSpPr>
          <p:cNvPr id="19" name="Text 16"/>
          <p:cNvSpPr/>
          <p:nvPr/>
        </p:nvSpPr>
        <p:spPr>
          <a:xfrm>
            <a:off x="12184975" y="3936444"/>
            <a:ext cx="148089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Entrevista</a:t>
            </a:r>
            <a:endParaRPr lang="en-US" sz="1650" dirty="0"/>
          </a:p>
        </p:txBody>
      </p:sp>
      <p:sp>
        <p:nvSpPr>
          <p:cNvPr id="20" name="Shape 17"/>
          <p:cNvSpPr/>
          <p:nvPr/>
        </p:nvSpPr>
        <p:spPr>
          <a:xfrm>
            <a:off x="6238280" y="4751903"/>
            <a:ext cx="7640241" cy="950595"/>
          </a:xfrm>
          <a:prstGeom prst="rect">
            <a:avLst/>
          </a:prstGeom>
          <a:solidFill>
            <a:srgbClr val="000000">
              <a:alpha val="4000"/>
            </a:srgbClr>
          </a:solidFill>
          <a:ln/>
        </p:spPr>
      </p:sp>
      <p:sp>
        <p:nvSpPr>
          <p:cNvPr id="21" name="Text 18"/>
          <p:cNvSpPr/>
          <p:nvPr/>
        </p:nvSpPr>
        <p:spPr>
          <a:xfrm>
            <a:off x="6451163" y="4887039"/>
            <a:ext cx="148089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Variable 3</a:t>
            </a:r>
            <a:endParaRPr lang="en-US" sz="1650" dirty="0"/>
          </a:p>
        </p:txBody>
      </p:sp>
      <p:sp>
        <p:nvSpPr>
          <p:cNvPr id="22" name="Text 19"/>
          <p:cNvSpPr/>
          <p:nvPr/>
        </p:nvSpPr>
        <p:spPr>
          <a:xfrm>
            <a:off x="8364974" y="4887039"/>
            <a:ext cx="147708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Dimensión 3.1</a:t>
            </a:r>
            <a:endParaRPr lang="en-US" sz="1650" dirty="0"/>
          </a:p>
        </p:txBody>
      </p:sp>
      <p:sp>
        <p:nvSpPr>
          <p:cNvPr id="23" name="Text 20"/>
          <p:cNvSpPr/>
          <p:nvPr/>
        </p:nvSpPr>
        <p:spPr>
          <a:xfrm>
            <a:off x="10274975" y="4887039"/>
            <a:ext cx="1477089" cy="680323"/>
          </a:xfrm>
          <a:prstGeom prst="rect">
            <a:avLst/>
          </a:prstGeom>
          <a:noFill/>
          <a:ln/>
        </p:spPr>
        <p:txBody>
          <a:bodyPr wrap="squar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Indicador 3.1.1</a:t>
            </a:r>
            <a:endParaRPr lang="en-US" sz="1650" dirty="0"/>
          </a:p>
        </p:txBody>
      </p:sp>
      <p:sp>
        <p:nvSpPr>
          <p:cNvPr id="24" name="Text 21"/>
          <p:cNvSpPr/>
          <p:nvPr/>
        </p:nvSpPr>
        <p:spPr>
          <a:xfrm>
            <a:off x="12184975" y="4887039"/>
            <a:ext cx="1480899" cy="340162"/>
          </a:xfrm>
          <a:prstGeom prst="rect">
            <a:avLst/>
          </a:prstGeom>
          <a:noFill/>
          <a:ln/>
        </p:spPr>
        <p:txBody>
          <a:bodyPr wrap="non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Observación</a:t>
            </a:r>
            <a:endParaRPr lang="en-US" sz="1650" dirty="0"/>
          </a:p>
        </p:txBody>
      </p:sp>
      <p:sp>
        <p:nvSpPr>
          <p:cNvPr id="25" name="Text 22"/>
          <p:cNvSpPr/>
          <p:nvPr/>
        </p:nvSpPr>
        <p:spPr>
          <a:xfrm>
            <a:off x="6230660" y="5949315"/>
            <a:ext cx="7655481" cy="1700808"/>
          </a:xfrm>
          <a:prstGeom prst="rect">
            <a:avLst/>
          </a:prstGeom>
          <a:noFill/>
          <a:ln/>
        </p:spPr>
        <p:txBody>
          <a:bodyPr wrap="square" lIns="0" tIns="0" rIns="0" bIns="0" rtlCol="0" anchor="t"/>
          <a:lstStyle/>
          <a:p>
            <a:pPr indent="0" marL="0">
              <a:lnSpc>
                <a:spcPts val="2650"/>
              </a:lnSpc>
              <a:buNone/>
            </a:pPr>
            <a:r>
              <a:rPr lang="en-US" sz="1650" dirty="0">
                <a:solidFill>
                  <a:srgbClr val="151617"/>
                </a:solidFill>
                <a:latin typeface="Inconsolata" pitchFamily="34" charset="0"/>
                <a:ea typeface="Inconsolata" pitchFamily="34" charset="-122"/>
                <a:cs typeface="Inconsolata" pitchFamily="34" charset="-120"/>
              </a:rPr>
              <a:t>- Definición: Se define cómo se medirán las variables del estudio. Especifica los indicadores, dimensiones y subdimensiones que se utilizarán para medir cada variable. - Instrumentos de medición: Explicar las herramientas o métodos que se emplearán para recolectar los datos necesarios.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9843" y="661035"/>
            <a:ext cx="5126593" cy="580192"/>
          </a:xfrm>
          <a:prstGeom prst="rect">
            <a:avLst/>
          </a:prstGeom>
          <a:noFill/>
          <a:ln/>
        </p:spPr>
        <p:txBody>
          <a:bodyPr wrap="none" lIns="0" tIns="0" rIns="0" bIns="0" rtlCol="0" anchor="t"/>
          <a:lstStyle/>
          <a:p>
            <a:pPr indent="0" marL="0">
              <a:lnSpc>
                <a:spcPts val="4550"/>
              </a:lnSpc>
              <a:buNone/>
            </a:pPr>
            <a:r>
              <a:rPr lang="en-US" sz="3650" b="1" dirty="0">
                <a:solidFill>
                  <a:srgbClr val="151617"/>
                </a:solidFill>
                <a:latin typeface="Montserrat Black" pitchFamily="34" charset="0"/>
                <a:ea typeface="Montserrat Black" pitchFamily="34" charset="-122"/>
                <a:cs typeface="Montserrat Black" pitchFamily="34" charset="-120"/>
              </a:rPr>
              <a:t>Población y Muestra</a:t>
            </a:r>
            <a:endParaRPr lang="en-US" sz="3650" dirty="0"/>
          </a:p>
        </p:txBody>
      </p:sp>
      <p:pic>
        <p:nvPicPr>
          <p:cNvPr id="4" name="Image 1" descr="preencoded.png">    </p:cNvPr>
          <p:cNvPicPr>
            <a:picLocks noChangeAspect="1"/>
          </p:cNvPicPr>
          <p:nvPr/>
        </p:nvPicPr>
        <p:blipFill>
          <a:blip r:embed="rId2"/>
          <a:stretch>
            <a:fillRect/>
          </a:stretch>
        </p:blipFill>
        <p:spPr>
          <a:xfrm>
            <a:off x="649843" y="1519714"/>
            <a:ext cx="464106" cy="464106"/>
          </a:xfrm>
          <a:prstGeom prst="rect">
            <a:avLst/>
          </a:prstGeom>
        </p:spPr>
      </p:pic>
      <p:sp>
        <p:nvSpPr>
          <p:cNvPr id="5" name="Text 1"/>
          <p:cNvSpPr/>
          <p:nvPr/>
        </p:nvSpPr>
        <p:spPr>
          <a:xfrm>
            <a:off x="649843" y="2169438"/>
            <a:ext cx="2320885" cy="290036"/>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Población</a:t>
            </a:r>
            <a:endParaRPr lang="en-US" sz="1800" dirty="0"/>
          </a:p>
        </p:txBody>
      </p:sp>
      <p:sp>
        <p:nvSpPr>
          <p:cNvPr id="6" name="Text 2"/>
          <p:cNvSpPr/>
          <p:nvPr/>
        </p:nvSpPr>
        <p:spPr>
          <a:xfrm>
            <a:off x="649843" y="2570798"/>
            <a:ext cx="7844314" cy="593884"/>
          </a:xfrm>
          <a:prstGeom prst="rect">
            <a:avLst/>
          </a:prstGeom>
          <a:noFill/>
          <a:ln/>
        </p:spPr>
        <p:txBody>
          <a:bodyPr wrap="squar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Describir el universo al que pertenece el estudio. Especificar las características demográficas, geográficas o temporales de la población de interés.</a:t>
            </a:r>
            <a:endParaRPr lang="en-US" sz="1450" dirty="0"/>
          </a:p>
        </p:txBody>
      </p:sp>
      <p:pic>
        <p:nvPicPr>
          <p:cNvPr id="7" name="Image 2" descr="preencoded.png">    </p:cNvPr>
          <p:cNvPicPr>
            <a:picLocks noChangeAspect="1"/>
          </p:cNvPicPr>
          <p:nvPr/>
        </p:nvPicPr>
        <p:blipFill>
          <a:blip r:embed="rId3"/>
          <a:stretch>
            <a:fillRect/>
          </a:stretch>
        </p:blipFill>
        <p:spPr>
          <a:xfrm>
            <a:off x="649843" y="3721656"/>
            <a:ext cx="464106" cy="464106"/>
          </a:xfrm>
          <a:prstGeom prst="rect">
            <a:avLst/>
          </a:prstGeom>
        </p:spPr>
      </p:pic>
      <p:sp>
        <p:nvSpPr>
          <p:cNvPr id="8" name="Text 3"/>
          <p:cNvSpPr/>
          <p:nvPr/>
        </p:nvSpPr>
        <p:spPr>
          <a:xfrm>
            <a:off x="649843" y="4371380"/>
            <a:ext cx="2320885" cy="290036"/>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Muestra</a:t>
            </a:r>
            <a:endParaRPr lang="en-US" sz="1800" dirty="0"/>
          </a:p>
        </p:txBody>
      </p:sp>
      <p:sp>
        <p:nvSpPr>
          <p:cNvPr id="9" name="Text 4"/>
          <p:cNvSpPr/>
          <p:nvPr/>
        </p:nvSpPr>
        <p:spPr>
          <a:xfrm>
            <a:off x="649843" y="4772739"/>
            <a:ext cx="7844314" cy="593884"/>
          </a:xfrm>
          <a:prstGeom prst="rect">
            <a:avLst/>
          </a:prstGeom>
          <a:noFill/>
          <a:ln/>
        </p:spPr>
        <p:txBody>
          <a:bodyPr wrap="squar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Explicar el método de muestreo que se utilizará y justificar el tamaño de la muestra seleccionada.</a:t>
            </a:r>
            <a:endParaRPr lang="en-US" sz="1450" dirty="0"/>
          </a:p>
        </p:txBody>
      </p:sp>
      <p:pic>
        <p:nvPicPr>
          <p:cNvPr id="10" name="Image 3" descr="preencoded.png">    </p:cNvPr>
          <p:cNvPicPr>
            <a:picLocks noChangeAspect="1"/>
          </p:cNvPicPr>
          <p:nvPr/>
        </p:nvPicPr>
        <p:blipFill>
          <a:blip r:embed="rId4"/>
          <a:stretch>
            <a:fillRect/>
          </a:stretch>
        </p:blipFill>
        <p:spPr>
          <a:xfrm>
            <a:off x="649843" y="5923598"/>
            <a:ext cx="464106" cy="464106"/>
          </a:xfrm>
          <a:prstGeom prst="rect">
            <a:avLst/>
          </a:prstGeom>
        </p:spPr>
      </p:pic>
      <p:sp>
        <p:nvSpPr>
          <p:cNvPr id="11" name="Text 5"/>
          <p:cNvSpPr/>
          <p:nvPr/>
        </p:nvSpPr>
        <p:spPr>
          <a:xfrm>
            <a:off x="649843" y="6573322"/>
            <a:ext cx="2324219" cy="290036"/>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Representatividad</a:t>
            </a:r>
            <a:endParaRPr lang="en-US" sz="1800" dirty="0"/>
          </a:p>
        </p:txBody>
      </p:sp>
      <p:sp>
        <p:nvSpPr>
          <p:cNvPr id="12" name="Text 6"/>
          <p:cNvSpPr/>
          <p:nvPr/>
        </p:nvSpPr>
        <p:spPr>
          <a:xfrm>
            <a:off x="649843" y="6974681"/>
            <a:ext cx="7844314" cy="593884"/>
          </a:xfrm>
          <a:prstGeom prst="rect">
            <a:avLst/>
          </a:prstGeom>
          <a:noFill/>
          <a:ln/>
        </p:spPr>
        <p:txBody>
          <a:bodyPr wrap="squar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Asegurar que la muestra sea representativa de la población para garantizar la validez de los resultados.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5058" y="671632"/>
            <a:ext cx="7766685" cy="1229916"/>
          </a:xfrm>
          <a:prstGeom prst="rect">
            <a:avLst/>
          </a:prstGeom>
          <a:noFill/>
          <a:ln/>
        </p:spPr>
        <p:txBody>
          <a:bodyPr wrap="square" lIns="0" tIns="0" rIns="0" bIns="0" rtlCol="0" anchor="t"/>
          <a:lstStyle/>
          <a:p>
            <a:pPr indent="0" marL="0">
              <a:lnSpc>
                <a:spcPts val="4800"/>
              </a:lnSpc>
              <a:buNone/>
            </a:pPr>
            <a:r>
              <a:rPr lang="en-US" sz="3850" b="1" dirty="0">
                <a:solidFill>
                  <a:srgbClr val="151617"/>
                </a:solidFill>
                <a:latin typeface="Montserrat Black" pitchFamily="34" charset="0"/>
                <a:ea typeface="Montserrat Black" pitchFamily="34" charset="-122"/>
                <a:cs typeface="Montserrat Black" pitchFamily="34" charset="-120"/>
              </a:rPr>
              <a:t>Técnicas de Recolección y Análisis de Datos</a:t>
            </a:r>
            <a:endParaRPr lang="en-US" sz="3850" dirty="0"/>
          </a:p>
        </p:txBody>
      </p:sp>
      <p:sp>
        <p:nvSpPr>
          <p:cNvPr id="4" name="Shape 1"/>
          <p:cNvSpPr/>
          <p:nvPr/>
        </p:nvSpPr>
        <p:spPr>
          <a:xfrm>
            <a:off x="6175058" y="2417921"/>
            <a:ext cx="442674" cy="442674"/>
          </a:xfrm>
          <a:prstGeom prst="roundRect">
            <a:avLst>
              <a:gd name="adj" fmla="val 2066"/>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5" name="Text 2"/>
          <p:cNvSpPr/>
          <p:nvPr/>
        </p:nvSpPr>
        <p:spPr>
          <a:xfrm>
            <a:off x="6334720" y="2491621"/>
            <a:ext cx="123349" cy="295156"/>
          </a:xfrm>
          <a:prstGeom prst="rect">
            <a:avLst/>
          </a:prstGeom>
          <a:noFill/>
          <a:ln/>
        </p:spPr>
        <p:txBody>
          <a:bodyPr wrap="none" lIns="0" tIns="0" rIns="0" bIns="0" rtlCol="0" anchor="t"/>
          <a:lstStyle/>
          <a:p>
            <a:pPr algn="ctr" indent="0" marL="0">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1</a:t>
            </a:r>
            <a:endParaRPr lang="en-US" sz="2300" dirty="0"/>
          </a:p>
        </p:txBody>
      </p:sp>
      <p:sp>
        <p:nvSpPr>
          <p:cNvPr id="6" name="Text 3"/>
          <p:cNvSpPr/>
          <p:nvPr/>
        </p:nvSpPr>
        <p:spPr>
          <a:xfrm>
            <a:off x="6814423" y="2417921"/>
            <a:ext cx="3145631" cy="922258"/>
          </a:xfrm>
          <a:prstGeom prst="rect">
            <a:avLst/>
          </a:prstGeom>
          <a:noFill/>
          <a:ln/>
        </p:spPr>
        <p:txBody>
          <a:bodyPr wrap="square" lIns="0" tIns="0" rIns="0" bIns="0" rtlCol="0" anchor="t"/>
          <a:lstStyle/>
          <a:p>
            <a:pPr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Técnicas e Instrumentos de Recolección de Datos</a:t>
            </a:r>
            <a:endParaRPr lang="en-US" sz="1900" dirty="0"/>
          </a:p>
        </p:txBody>
      </p:sp>
      <p:sp>
        <p:nvSpPr>
          <p:cNvPr id="7" name="Text 4"/>
          <p:cNvSpPr/>
          <p:nvPr/>
        </p:nvSpPr>
        <p:spPr>
          <a:xfrm>
            <a:off x="6814423" y="3458170"/>
            <a:ext cx="3145631" cy="3462814"/>
          </a:xfrm>
          <a:prstGeom prst="rect">
            <a:avLst/>
          </a:prstGeom>
          <a:noFill/>
          <a:ln/>
        </p:spPr>
        <p:txBody>
          <a:bodyPr wrap="square" lIns="0" tIns="0" rIns="0" bIns="0" rtlCol="0" anchor="t"/>
          <a:lstStyle/>
          <a:p>
            <a:pPr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 Métodos: Describir las técnicas que se emplearán para recolectar los datos, como encuestas, entrevistas, observaciones, experimentos, etc. - Instrumentos: Detallar los instrumentos específicos que se usarán, como cuestionarios, guías de entrevista, escalas de medición, etc.</a:t>
            </a:r>
            <a:endParaRPr lang="en-US" sz="1500" dirty="0"/>
          </a:p>
        </p:txBody>
      </p:sp>
      <p:sp>
        <p:nvSpPr>
          <p:cNvPr id="8" name="Shape 5"/>
          <p:cNvSpPr/>
          <p:nvPr/>
        </p:nvSpPr>
        <p:spPr>
          <a:xfrm>
            <a:off x="10156746" y="2417921"/>
            <a:ext cx="442674" cy="442674"/>
          </a:xfrm>
          <a:prstGeom prst="roundRect">
            <a:avLst>
              <a:gd name="adj" fmla="val 2066"/>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9" name="Text 6"/>
          <p:cNvSpPr/>
          <p:nvPr/>
        </p:nvSpPr>
        <p:spPr>
          <a:xfrm>
            <a:off x="10288310" y="2491621"/>
            <a:ext cx="179427" cy="295156"/>
          </a:xfrm>
          <a:prstGeom prst="rect">
            <a:avLst/>
          </a:prstGeom>
          <a:noFill/>
          <a:ln/>
        </p:spPr>
        <p:txBody>
          <a:bodyPr wrap="none" lIns="0" tIns="0" rIns="0" bIns="0" rtlCol="0" anchor="t"/>
          <a:lstStyle/>
          <a:p>
            <a:pPr algn="ctr" indent="0" marL="0">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2</a:t>
            </a:r>
            <a:endParaRPr lang="en-US" sz="2300" dirty="0"/>
          </a:p>
        </p:txBody>
      </p:sp>
      <p:sp>
        <p:nvSpPr>
          <p:cNvPr id="10" name="Text 7"/>
          <p:cNvSpPr/>
          <p:nvPr/>
        </p:nvSpPr>
        <p:spPr>
          <a:xfrm>
            <a:off x="10796111" y="2417921"/>
            <a:ext cx="3145631" cy="614839"/>
          </a:xfrm>
          <a:prstGeom prst="rect">
            <a:avLst/>
          </a:prstGeom>
          <a:noFill/>
          <a:ln/>
        </p:spPr>
        <p:txBody>
          <a:bodyPr wrap="square" lIns="0" tIns="0" rIns="0" bIns="0" rtlCol="0" anchor="t"/>
          <a:lstStyle/>
          <a:p>
            <a:pPr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Técnicas de Análisis de Datos</a:t>
            </a:r>
            <a:endParaRPr lang="en-US" sz="1900" dirty="0"/>
          </a:p>
        </p:txBody>
      </p:sp>
      <p:sp>
        <p:nvSpPr>
          <p:cNvPr id="11" name="Text 8"/>
          <p:cNvSpPr/>
          <p:nvPr/>
        </p:nvSpPr>
        <p:spPr>
          <a:xfrm>
            <a:off x="10796111" y="3150751"/>
            <a:ext cx="3145631" cy="4407218"/>
          </a:xfrm>
          <a:prstGeom prst="rect">
            <a:avLst/>
          </a:prstGeom>
          <a:noFill/>
          <a:ln/>
        </p:spPr>
        <p:txBody>
          <a:bodyPr wrap="square" lIns="0" tIns="0" rIns="0" bIns="0" rtlCol="0" anchor="t"/>
          <a:lstStyle/>
          <a:p>
            <a:pPr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 Métodos de análisis: Explicar las técnicas estadísticas o cualitativas que se emplearán para analizar los datos recolectados. Puede incluir análisis de contenido, análisis de regresión, análisis de varianza, etc. - Software y herramientas: Mencionar los programas o herramientas que se utilizarán para llevar a cabo el análisis de datos (por ejemplo, SPSS, NVivo, Excel, etc.).</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2024-11-26T03:56:47Z</dcterms:created>
  <dcterms:modified xsi:type="dcterms:W3CDTF">2024-11-26T03:56:47Z</dcterms:modified>
</cp:coreProperties>
</file>